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92" r:id="rId2"/>
    <p:sldId id="293" r:id="rId3"/>
    <p:sldId id="279" r:id="rId4"/>
    <p:sldId id="295" r:id="rId5"/>
    <p:sldId id="294" r:id="rId6"/>
    <p:sldId id="296" r:id="rId7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4271"/>
    <a:srgbClr val="FCAF17"/>
    <a:srgbClr val="FD493D"/>
    <a:srgbClr val="FBB3C1"/>
    <a:srgbClr val="8F00FF"/>
    <a:srgbClr val="FFDC40"/>
    <a:srgbClr val="FFA509"/>
    <a:srgbClr val="B5D8E1"/>
    <a:srgbClr val="9F00FF"/>
    <a:srgbClr val="ADDA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11" autoAdjust="0"/>
    <p:restoredTop sz="94685" autoAdjust="0"/>
  </p:normalViewPr>
  <p:slideViewPr>
    <p:cSldViewPr>
      <p:cViewPr varScale="1">
        <p:scale>
          <a:sx n="106" d="100"/>
          <a:sy n="106" d="100"/>
        </p:scale>
        <p:origin x="1008" y="12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E40663-041B-49D4-AA57-F7D33662D2D8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6D06BE-1737-4B08-BDAC-65540C433D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1719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9F5BA7-8A42-4C17-88BC-93EDE01D08E6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B7B4BE-A665-4D7B-B2C9-7223E4EF141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3407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DB73F-8514-3062-7B8F-CBB6E8A1B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5B4A519-6A72-3DB3-1DFF-A1F9BABB0F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3CFB093-9F65-A9B3-A4D8-1C9F744ACF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A6397DD-B881-1CE3-A0D2-9453723970A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B4BE-A665-4D7B-B2C9-7223E4EF141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2409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B4BE-A665-4D7B-B2C9-7223E4EF141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080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063C9-5847-F40F-6203-C4DDD0568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F5678B4-07B6-65FE-2225-A35646A0A4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E7AD64C-1C11-5150-1496-789C5AFA3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79E2C84-D2C4-7D8A-B0EC-E9D8F06652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B4BE-A665-4D7B-B2C9-7223E4EF141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7664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8D2929-CA64-D15E-0D33-86B53BE35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DAF5DFDA-97A8-96A6-9C2D-5D3FA9CDC0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DAE509B-C508-AD9D-CC1F-F3A6CB5AE1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008B94-479A-9912-3AED-37C92AA157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B4BE-A665-4D7B-B2C9-7223E4EF141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06046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AE69D-42F0-134D-EA2B-64AC2B152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28A67A6A-F7AB-B01E-B540-00ADAF450F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B50B6234-B49C-045B-C178-C5212C3E1B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CE5CCE4-14B6-86AD-BE8A-3754596B47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B4BE-A665-4D7B-B2C9-7223E4EF141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4656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F33090-AA83-48ED-8D47-EE821B027653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90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B4D5B5-D0F9-452B-B3E7-FEF3D1B96207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396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AACF7-5323-43B1-BD2A-7D96AE26C8E5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703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2FA51-CC60-4A6A-B767-CDD0C702F07C}" type="datetime1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7756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FDD85-83BA-4B67-B148-F0A046C9BC23}" type="datetime1">
              <a:rPr lang="ru-RU" smtClean="0"/>
              <a:t>30.09.2026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815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B1705-AC8A-45BC-A33A-7ACD159E59F8}" type="datetime1">
              <a:rPr lang="ru-RU" smtClean="0"/>
              <a:t>30.09.2026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5534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987F8-06F3-4179-8D2D-CFAAF424E790}" type="datetime1">
              <a:rPr lang="ru-RU" smtClean="0"/>
              <a:t>30.09.2026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524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7B4E3-CC6A-4A9E-97C0-406FD67EFDE3}" type="datetime1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8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A5DF5D-5CE0-494D-A3F1-BE67B155DF85}" type="datetime1">
              <a:rPr lang="ru-RU" smtClean="0"/>
              <a:t>30.09.2026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91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4E8D2-A1E2-4507-8923-4B12ED8EA97E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9425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2AC0-46E0-474F-A3F3-9DDA9172F393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50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BD808-DD80-484E-BA9B-86529BF8C13A}" type="datetime1">
              <a:rPr lang="ru-RU" smtClean="0"/>
              <a:t>30.09.2026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F568C9-4A46-43B8-AEB4-C263007673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88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0414">
            <a:off x="5572519" y="2098757"/>
            <a:ext cx="1513768" cy="2266886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6786791" y="1124744"/>
            <a:ext cx="4997841" cy="4212270"/>
            <a:chOff x="6762788" y="1043103"/>
            <a:chExt cx="4997841" cy="4212270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68055">
              <a:off x="6769704" y="4640930"/>
              <a:ext cx="653511" cy="614443"/>
            </a:xfrm>
            <a:prstGeom prst="rect">
              <a:avLst/>
            </a:prstGeom>
          </p:spPr>
        </p:pic>
        <p:pic>
          <p:nvPicPr>
            <p:cNvPr id="21" name="Рисунок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68055">
              <a:off x="6762788" y="3458601"/>
              <a:ext cx="653511" cy="614443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68055">
              <a:off x="6769703" y="2249627"/>
              <a:ext cx="653511" cy="614443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268055">
              <a:off x="6769705" y="1045746"/>
              <a:ext cx="653511" cy="614443"/>
            </a:xfrm>
            <a:prstGeom prst="rect">
              <a:avLst/>
            </a:prstGeom>
          </p:spPr>
        </p:pic>
        <p:sp>
          <p:nvSpPr>
            <p:cNvPr id="8" name="Прямоугольник 7"/>
            <p:cNvSpPr/>
            <p:nvPr/>
          </p:nvSpPr>
          <p:spPr>
            <a:xfrm>
              <a:off x="7248128" y="1043103"/>
              <a:ext cx="4512501" cy="412343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116413">
                <a:lnSpc>
                  <a:spcPct val="110000"/>
                </a:lnSpc>
              </a:pPr>
              <a:r>
                <a:rPr lang="ru-RU" sz="2400" b="1" dirty="0">
                  <a:solidFill>
                    <a:srgbClr val="002060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Наименование проекта</a:t>
              </a:r>
            </a:p>
            <a:p>
              <a:pPr marL="116413">
                <a:lnSpc>
                  <a:spcPct val="110000"/>
                </a:lnSpc>
              </a:pPr>
              <a:endPara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marL="116413">
                <a:lnSpc>
                  <a:spcPct val="110000"/>
                </a:lnSpc>
              </a:pPr>
              <a:endPara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marL="116413">
                <a:lnSpc>
                  <a:spcPct val="110000"/>
                </a:lnSpc>
              </a:pPr>
              <a:r>
                <a:rPr lang="ru-RU" sz="2400" b="1" dirty="0">
                  <a:solidFill>
                    <a:srgbClr val="002060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ФИО заявителя</a:t>
              </a:r>
            </a:p>
            <a:p>
              <a:pPr marL="116413">
                <a:lnSpc>
                  <a:spcPct val="110000"/>
                </a:lnSpc>
              </a:pPr>
              <a:endPara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marL="116413">
                <a:lnSpc>
                  <a:spcPct val="110000"/>
                </a:lnSpc>
              </a:pPr>
              <a:endPara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marL="87312">
                <a:lnSpc>
                  <a:spcPct val="110000"/>
                </a:lnSpc>
              </a:pPr>
              <a:r>
                <a:rPr lang="ru-RU" sz="2400" b="1" dirty="0">
                  <a:solidFill>
                    <a:srgbClr val="002060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Трек</a:t>
              </a:r>
              <a:br>
                <a:rPr lang="ru-RU" sz="2400" b="1" dirty="0">
                  <a:solidFill>
                    <a:srgbClr val="002060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</a:br>
              <a:endPara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marL="87312">
                <a:lnSpc>
                  <a:spcPct val="110000"/>
                </a:lnSpc>
              </a:pPr>
              <a:endPara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marL="87312">
                <a:lnSpc>
                  <a:spcPct val="110000"/>
                </a:lnSpc>
              </a:pPr>
              <a:r>
                <a:rPr lang="ru-RU" sz="2400" b="1" dirty="0">
                  <a:solidFill>
                    <a:srgbClr val="002060"/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Наставник (при наличии)</a:t>
              </a:r>
              <a:endParaRPr lang="ru-RU" dirty="0">
                <a:solidFill>
                  <a:srgbClr val="00206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1" name="фп техн лого">
            <a:extLst>
              <a:ext uri="{FF2B5EF4-FFF2-40B4-BE49-F238E27FC236}">
                <a16:creationId xmlns:a16="http://schemas.microsoft.com/office/drawing/2014/main" id="{0C3D60A5-8A7B-61AF-524A-146F408D236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16632"/>
            <a:ext cx="1938583" cy="74251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F713139-453E-3A25-0202-3CE8ACB78D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6" y="567519"/>
            <a:ext cx="5722961" cy="572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5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038B1-6F48-C8BE-F321-C5486EF8A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A96D3D-A553-C124-2B89-50CE19C35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7322BE7C-C7E3-3592-BCB2-A76748032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400" smtClean="0">
                <a:solidFill>
                  <a:srgbClr val="1342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ru-RU" sz="1400" dirty="0">
              <a:solidFill>
                <a:srgbClr val="1342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33EA0C6-1793-4449-931B-F3F4B4B4BE1D}"/>
              </a:ext>
            </a:extLst>
          </p:cNvPr>
          <p:cNvSpPr txBox="1"/>
          <p:nvPr/>
        </p:nvSpPr>
        <p:spPr>
          <a:xfrm>
            <a:off x="2207568" y="2772086"/>
            <a:ext cx="83171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Какую проблему решает проект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Описание конечного продукта проекта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Сроки реализации проекта</a:t>
            </a:r>
          </a:p>
          <a:p>
            <a:endParaRPr lang="ru-RU" sz="2400" dirty="0">
              <a:solidFill>
                <a:schemeClr val="accent3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id="{D7AD5C99-73FF-9987-6E1F-ED569104CB58}"/>
              </a:ext>
            </a:extLst>
          </p:cNvPr>
          <p:cNvGrpSpPr/>
          <p:nvPr/>
        </p:nvGrpSpPr>
        <p:grpSpPr>
          <a:xfrm>
            <a:off x="263352" y="1038998"/>
            <a:ext cx="5719419" cy="1080000"/>
            <a:chOff x="5463637" y="1297630"/>
            <a:chExt cx="5719419" cy="1080000"/>
          </a:xfrm>
        </p:grpSpPr>
        <p:pic>
          <p:nvPicPr>
            <p:cNvPr id="139" name="Рисунок 138">
              <a:extLst>
                <a:ext uri="{FF2B5EF4-FFF2-40B4-BE49-F238E27FC236}">
                  <a16:creationId xmlns:a16="http://schemas.microsoft.com/office/drawing/2014/main" id="{F758424F-0965-E607-C2DE-177ED96B2F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7236491" y="1297630"/>
              <a:ext cx="1656184" cy="1080000"/>
            </a:xfrm>
            <a:prstGeom prst="rect">
              <a:avLst/>
            </a:prstGeom>
          </p:spPr>
        </p:pic>
        <p:pic>
          <p:nvPicPr>
            <p:cNvPr id="141" name="Рисунок 140">
              <a:extLst>
                <a:ext uri="{FF2B5EF4-FFF2-40B4-BE49-F238E27FC236}">
                  <a16:creationId xmlns:a16="http://schemas.microsoft.com/office/drawing/2014/main" id="{C4037A85-85AB-FADA-D340-1B31F0D763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8857962" y="1297630"/>
              <a:ext cx="1656184" cy="1080000"/>
            </a:xfrm>
            <a:prstGeom prst="rect">
              <a:avLst/>
            </a:prstGeom>
          </p:spPr>
        </p:pic>
        <p:pic>
          <p:nvPicPr>
            <p:cNvPr id="136" name="Рисунок 135">
              <a:extLst>
                <a:ext uri="{FF2B5EF4-FFF2-40B4-BE49-F238E27FC236}">
                  <a16:creationId xmlns:a16="http://schemas.microsoft.com/office/drawing/2014/main" id="{A078BCA9-DC71-F831-DF5A-EE8E4DE15D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573"/>
            <a:stretch/>
          </p:blipFill>
          <p:spPr>
            <a:xfrm>
              <a:off x="5463637" y="1297630"/>
              <a:ext cx="776379" cy="108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7" name="Рисунок 136">
              <a:extLst>
                <a:ext uri="{FF2B5EF4-FFF2-40B4-BE49-F238E27FC236}">
                  <a16:creationId xmlns:a16="http://schemas.microsoft.com/office/drawing/2014/main" id="{29BDE336-061E-4ED2-5DBB-A6BE39504E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93"/>
            <a:stretch/>
          </p:blipFill>
          <p:spPr>
            <a:xfrm>
              <a:off x="10514146" y="1297630"/>
              <a:ext cx="668910" cy="1080000"/>
            </a:xfrm>
            <a:prstGeom prst="rect">
              <a:avLst/>
            </a:prstGeom>
          </p:spPr>
        </p:pic>
        <p:pic>
          <p:nvPicPr>
            <p:cNvPr id="138" name="Рисунок 137">
              <a:extLst>
                <a:ext uri="{FF2B5EF4-FFF2-40B4-BE49-F238E27FC236}">
                  <a16:creationId xmlns:a16="http://schemas.microsoft.com/office/drawing/2014/main" id="{3535A675-E929-0D65-C79E-5AAA1F5B2E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6240016" y="1297630"/>
              <a:ext cx="1656184" cy="1080000"/>
            </a:xfrm>
            <a:prstGeom prst="rect">
              <a:avLst/>
            </a:prstGeom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38E4931-5A94-978D-8FFB-3ECD07514919}"/>
                </a:ext>
              </a:extLst>
            </p:cNvPr>
            <p:cNvSpPr txBox="1"/>
            <p:nvPr/>
          </p:nvSpPr>
          <p:spPr>
            <a:xfrm>
              <a:off x="7236491" y="1382024"/>
              <a:ext cx="362504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Что </a:t>
              </a:r>
              <a:r>
                <a:rPr lang="ru-RU" sz="28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должно</a:t>
              </a:r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быть</a:t>
              </a:r>
              <a:endParaRPr lang="en-US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на слайде?</a:t>
              </a:r>
              <a:endParaRPr lang="ru-RU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bg object 46">
            <a:extLst>
              <a:ext uri="{FF2B5EF4-FFF2-40B4-BE49-F238E27FC236}">
                <a16:creationId xmlns:a16="http://schemas.microsoft.com/office/drawing/2014/main" id="{38F7EB65-21F6-9C8D-6D07-853289788EAE}"/>
              </a:ext>
            </a:extLst>
          </p:cNvPr>
          <p:cNvSpPr/>
          <p:nvPr/>
        </p:nvSpPr>
        <p:spPr>
          <a:xfrm>
            <a:off x="0" y="1"/>
            <a:ext cx="12192000" cy="825052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405C4C6-0742-91E6-CD81-BF7F363EAC70}"/>
              </a:ext>
            </a:extLst>
          </p:cNvPr>
          <p:cNvSpPr txBox="1"/>
          <p:nvPr/>
        </p:nvSpPr>
        <p:spPr bwMode="auto">
          <a:xfrm>
            <a:off x="426728" y="260900"/>
            <a:ext cx="85495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3" b="1">
                <a:solidFill>
                  <a:srgbClr val="3B74AF"/>
                </a:solidFill>
                <a:latin typeface="DIN Pro Bold" panose="020B0604020202020204" charset="0"/>
                <a:ea typeface="Tahoma"/>
                <a:cs typeface="DIN Pro Bold" panose="020B0604020202020204" charset="0"/>
              </a:defRPr>
            </a:lvl1pPr>
          </a:lstStyle>
          <a:p>
            <a:r>
              <a:rPr lang="ru-RU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 ПРОЕКТЕ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DE88D56-799A-CAB3-4DFB-5634AC7743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394" y="-100876"/>
            <a:ext cx="995606" cy="9956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438A11-A47E-B135-2CA9-2EA2013002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691" y="1145002"/>
            <a:ext cx="867991" cy="867991"/>
          </a:xfrm>
          <a:prstGeom prst="rect">
            <a:avLst/>
          </a:prstGeom>
        </p:spPr>
      </p:pic>
      <p:pic>
        <p:nvPicPr>
          <p:cNvPr id="10" name="Изображение 5" descr="еканрп">
            <a:extLst>
              <a:ext uri="{FF2B5EF4-FFF2-40B4-BE49-F238E27FC236}">
                <a16:creationId xmlns:a16="http://schemas.microsoft.com/office/drawing/2014/main" id="{939E243F-E937-066E-9A93-5A62FE53F5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5428" y="83912"/>
            <a:ext cx="601757" cy="60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863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400" smtClean="0">
                <a:solidFill>
                  <a:srgbClr val="1342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ru-RU" sz="1400" dirty="0">
              <a:solidFill>
                <a:srgbClr val="1342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36206" y="2848868"/>
            <a:ext cx="949665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Новизна</a:t>
            </a:r>
          </a:p>
          <a:p>
            <a:pPr marL="457200" indent="-457200"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Преимущества выбранного решения</a:t>
            </a:r>
          </a:p>
          <a:p>
            <a:pPr marL="457200" indent="-457200"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Имеющийся задел (в том числе научно-технический) для реализации проекта (при наличии)</a:t>
            </a:r>
          </a:p>
          <a:p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5" name="Группа 144"/>
          <p:cNvGrpSpPr/>
          <p:nvPr/>
        </p:nvGrpSpPr>
        <p:grpSpPr>
          <a:xfrm>
            <a:off x="263352" y="1038998"/>
            <a:ext cx="5719419" cy="1080000"/>
            <a:chOff x="5463637" y="1297630"/>
            <a:chExt cx="5719419" cy="1080000"/>
          </a:xfrm>
        </p:grpSpPr>
        <p:pic>
          <p:nvPicPr>
            <p:cNvPr id="139" name="Рисунок 13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7236491" y="1297630"/>
              <a:ext cx="1656184" cy="1080000"/>
            </a:xfrm>
            <a:prstGeom prst="rect">
              <a:avLst/>
            </a:prstGeom>
          </p:spPr>
        </p:pic>
        <p:pic>
          <p:nvPicPr>
            <p:cNvPr id="141" name="Рисунок 14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8857962" y="1297630"/>
              <a:ext cx="1656184" cy="1080000"/>
            </a:xfrm>
            <a:prstGeom prst="rect">
              <a:avLst/>
            </a:prstGeom>
          </p:spPr>
        </p:pic>
        <p:pic>
          <p:nvPicPr>
            <p:cNvPr id="136" name="Рисунок 13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573"/>
            <a:stretch/>
          </p:blipFill>
          <p:spPr>
            <a:xfrm>
              <a:off x="5463637" y="1297630"/>
              <a:ext cx="776379" cy="108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7" name="Рисунок 13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93"/>
            <a:stretch/>
          </p:blipFill>
          <p:spPr>
            <a:xfrm>
              <a:off x="10514146" y="1297630"/>
              <a:ext cx="668910" cy="1080000"/>
            </a:xfrm>
            <a:prstGeom prst="rect">
              <a:avLst/>
            </a:prstGeom>
          </p:spPr>
        </p:pic>
        <p:pic>
          <p:nvPicPr>
            <p:cNvPr id="138" name="Рисунок 13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6240016" y="1297630"/>
              <a:ext cx="1656184" cy="1080000"/>
            </a:xfrm>
            <a:prstGeom prst="rect">
              <a:avLst/>
            </a:prstGeom>
          </p:spPr>
        </p:pic>
        <p:sp>
          <p:nvSpPr>
            <p:cNvPr id="116" name="TextBox 115"/>
            <p:cNvSpPr txBox="1"/>
            <p:nvPr/>
          </p:nvSpPr>
          <p:spPr>
            <a:xfrm>
              <a:off x="7236491" y="1382024"/>
              <a:ext cx="362504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Что </a:t>
              </a:r>
              <a:r>
                <a:rPr lang="ru-RU" sz="28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должно</a:t>
              </a:r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быть</a:t>
              </a:r>
              <a:endParaRPr lang="en-US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на слайде?</a:t>
              </a:r>
              <a:endParaRPr lang="ru-RU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bg object 46"/>
          <p:cNvSpPr/>
          <p:nvPr/>
        </p:nvSpPr>
        <p:spPr>
          <a:xfrm>
            <a:off x="0" y="1"/>
            <a:ext cx="12192000" cy="825052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A6FFE1B-8AF4-61BB-55F6-179DEE6888D7}"/>
              </a:ext>
            </a:extLst>
          </p:cNvPr>
          <p:cNvSpPr txBox="1"/>
          <p:nvPr/>
        </p:nvSpPr>
        <p:spPr bwMode="auto">
          <a:xfrm>
            <a:off x="426728" y="260900"/>
            <a:ext cx="85495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3" b="1">
                <a:solidFill>
                  <a:srgbClr val="3B74AF"/>
                </a:solidFill>
                <a:latin typeface="DIN Pro Bold" panose="020B0604020202020204" charset="0"/>
                <a:ea typeface="Tahoma"/>
                <a:cs typeface="DIN Pro Bold" panose="020B0604020202020204" charset="0"/>
              </a:defRPr>
            </a:lvl1pPr>
          </a:lstStyle>
          <a:p>
            <a:r>
              <a:rPr lang="ru-RU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ТЕХНИЧЕСКОЕ РЕШЕНИЕ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050E92-9FE1-B2B5-CBDC-DCACA93EEC2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394" y="-100876"/>
            <a:ext cx="995606" cy="9956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319EFCC-B2C2-7C28-2702-36F9FD20AF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691" y="1145002"/>
            <a:ext cx="867991" cy="867991"/>
          </a:xfrm>
          <a:prstGeom prst="rect">
            <a:avLst/>
          </a:prstGeom>
        </p:spPr>
      </p:pic>
      <p:pic>
        <p:nvPicPr>
          <p:cNvPr id="10" name="Изображение 5" descr="еканрп">
            <a:extLst>
              <a:ext uri="{FF2B5EF4-FFF2-40B4-BE49-F238E27FC236}">
                <a16:creationId xmlns:a16="http://schemas.microsoft.com/office/drawing/2014/main" id="{B05F026B-1311-5F31-A09B-FF4C6C2F66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5428" y="83912"/>
            <a:ext cx="601757" cy="60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5778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2C592-D7E7-6703-8C7C-2A237A845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14AF24-CBD4-350E-7093-9287B30FB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81C9F51F-A041-2FEC-F263-883045BF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400" smtClean="0">
                <a:solidFill>
                  <a:srgbClr val="1342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ru-RU" sz="1400" dirty="0">
              <a:solidFill>
                <a:srgbClr val="1342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5C93845-E700-1EDD-85C3-6066F750200D}"/>
              </a:ext>
            </a:extLst>
          </p:cNvPr>
          <p:cNvSpPr txBox="1"/>
          <p:nvPr/>
        </p:nvSpPr>
        <p:spPr>
          <a:xfrm>
            <a:off x="2495600" y="2848868"/>
            <a:ext cx="903726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Область применения продукта проекта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Рынок, сегмент рынка, потенциальный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потребитель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Возможные барьеры для выхода на рынок</a:t>
            </a:r>
          </a:p>
          <a:p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id="{0F261325-5185-A42C-63C3-C2A11D56ACB7}"/>
              </a:ext>
            </a:extLst>
          </p:cNvPr>
          <p:cNvGrpSpPr/>
          <p:nvPr/>
        </p:nvGrpSpPr>
        <p:grpSpPr>
          <a:xfrm>
            <a:off x="263352" y="1038998"/>
            <a:ext cx="5719419" cy="1080000"/>
            <a:chOff x="5463637" y="1297630"/>
            <a:chExt cx="5719419" cy="1080000"/>
          </a:xfrm>
        </p:grpSpPr>
        <p:pic>
          <p:nvPicPr>
            <p:cNvPr id="139" name="Рисунок 138">
              <a:extLst>
                <a:ext uri="{FF2B5EF4-FFF2-40B4-BE49-F238E27FC236}">
                  <a16:creationId xmlns:a16="http://schemas.microsoft.com/office/drawing/2014/main" id="{4032FBE5-4A73-CECC-40E8-BAD4C89BD1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7236491" y="1297630"/>
              <a:ext cx="1656184" cy="1080000"/>
            </a:xfrm>
            <a:prstGeom prst="rect">
              <a:avLst/>
            </a:prstGeom>
          </p:spPr>
        </p:pic>
        <p:pic>
          <p:nvPicPr>
            <p:cNvPr id="141" name="Рисунок 140">
              <a:extLst>
                <a:ext uri="{FF2B5EF4-FFF2-40B4-BE49-F238E27FC236}">
                  <a16:creationId xmlns:a16="http://schemas.microsoft.com/office/drawing/2014/main" id="{EBE01A76-2975-BD9E-587C-B1C2A88FAD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8857962" y="1297630"/>
              <a:ext cx="1656184" cy="1080000"/>
            </a:xfrm>
            <a:prstGeom prst="rect">
              <a:avLst/>
            </a:prstGeom>
          </p:spPr>
        </p:pic>
        <p:pic>
          <p:nvPicPr>
            <p:cNvPr id="136" name="Рисунок 135">
              <a:extLst>
                <a:ext uri="{FF2B5EF4-FFF2-40B4-BE49-F238E27FC236}">
                  <a16:creationId xmlns:a16="http://schemas.microsoft.com/office/drawing/2014/main" id="{7F47FBD1-B3B2-1AF1-5BF7-F6DBAB2275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573"/>
            <a:stretch/>
          </p:blipFill>
          <p:spPr>
            <a:xfrm>
              <a:off x="5463637" y="1297630"/>
              <a:ext cx="776379" cy="108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7" name="Рисунок 136">
              <a:extLst>
                <a:ext uri="{FF2B5EF4-FFF2-40B4-BE49-F238E27FC236}">
                  <a16:creationId xmlns:a16="http://schemas.microsoft.com/office/drawing/2014/main" id="{2D728AE0-A0B0-E0A1-7605-53E5A6E672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93"/>
            <a:stretch/>
          </p:blipFill>
          <p:spPr>
            <a:xfrm>
              <a:off x="10514146" y="1297630"/>
              <a:ext cx="668910" cy="1080000"/>
            </a:xfrm>
            <a:prstGeom prst="rect">
              <a:avLst/>
            </a:prstGeom>
          </p:spPr>
        </p:pic>
        <p:pic>
          <p:nvPicPr>
            <p:cNvPr id="138" name="Рисунок 137">
              <a:extLst>
                <a:ext uri="{FF2B5EF4-FFF2-40B4-BE49-F238E27FC236}">
                  <a16:creationId xmlns:a16="http://schemas.microsoft.com/office/drawing/2014/main" id="{66792A72-DDB1-AEB6-9984-40F930B010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6240016" y="1297630"/>
              <a:ext cx="1656184" cy="1080000"/>
            </a:xfrm>
            <a:prstGeom prst="rect">
              <a:avLst/>
            </a:prstGeom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6B1CFC5-B2C5-7D04-56F4-AB348FE7A02B}"/>
                </a:ext>
              </a:extLst>
            </p:cNvPr>
            <p:cNvSpPr txBox="1"/>
            <p:nvPr/>
          </p:nvSpPr>
          <p:spPr>
            <a:xfrm>
              <a:off x="7236491" y="1382024"/>
              <a:ext cx="362504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Что </a:t>
              </a:r>
              <a:r>
                <a:rPr lang="ru-RU" sz="28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должно</a:t>
              </a:r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быть</a:t>
              </a:r>
              <a:endParaRPr lang="en-US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на слайде?</a:t>
              </a:r>
              <a:endParaRPr lang="ru-RU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bg object 46">
            <a:extLst>
              <a:ext uri="{FF2B5EF4-FFF2-40B4-BE49-F238E27FC236}">
                <a16:creationId xmlns:a16="http://schemas.microsoft.com/office/drawing/2014/main" id="{9EAE7C5C-E6BD-10E9-EA33-48F9B2AB67BA}"/>
              </a:ext>
            </a:extLst>
          </p:cNvPr>
          <p:cNvSpPr/>
          <p:nvPr/>
        </p:nvSpPr>
        <p:spPr>
          <a:xfrm>
            <a:off x="0" y="1"/>
            <a:ext cx="12192000" cy="825052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737F0B6-0753-B72F-A2DB-17A2151CE414}"/>
              </a:ext>
            </a:extLst>
          </p:cNvPr>
          <p:cNvSpPr txBox="1"/>
          <p:nvPr/>
        </p:nvSpPr>
        <p:spPr bwMode="auto">
          <a:xfrm>
            <a:off x="426728" y="260900"/>
            <a:ext cx="85495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3" b="1">
                <a:solidFill>
                  <a:srgbClr val="3B74AF"/>
                </a:solidFill>
                <a:latin typeface="DIN Pro Bold" panose="020B0604020202020204" charset="0"/>
                <a:ea typeface="Tahoma"/>
                <a:cs typeface="DIN Pro Bold" panose="020B0604020202020204" charset="0"/>
              </a:defRPr>
            </a:lvl1pPr>
          </a:lstStyle>
          <a:p>
            <a:r>
              <a:rPr lang="ru-RU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РЫНОК И ПОТРЕБИТЕЛЬ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D50AE8-EF2D-19E0-6BA0-638F0DA17DB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394" y="-100876"/>
            <a:ext cx="995606" cy="9956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88FD9A7-5B1F-3E0D-2FBD-8049EF7848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691" y="1145002"/>
            <a:ext cx="867991" cy="867991"/>
          </a:xfrm>
          <a:prstGeom prst="rect">
            <a:avLst/>
          </a:prstGeom>
        </p:spPr>
      </p:pic>
      <p:pic>
        <p:nvPicPr>
          <p:cNvPr id="10" name="Изображение 5" descr="еканрп">
            <a:extLst>
              <a:ext uri="{FF2B5EF4-FFF2-40B4-BE49-F238E27FC236}">
                <a16:creationId xmlns:a16="http://schemas.microsoft.com/office/drawing/2014/main" id="{A7711214-F03F-5E5B-0510-2344B3B4FD2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5428" y="83912"/>
            <a:ext cx="601757" cy="60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132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530D63-D924-BC08-8678-4EEA264FD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DA1236-6B97-5D57-039A-905F0BA45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25297A3E-5881-C585-344F-24E35265B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400" smtClean="0">
                <a:solidFill>
                  <a:srgbClr val="1342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ru-RU" sz="1400" dirty="0">
              <a:solidFill>
                <a:srgbClr val="1342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32521B0-37DC-27A3-30C6-491B93F03912}"/>
              </a:ext>
            </a:extLst>
          </p:cNvPr>
          <p:cNvSpPr txBox="1"/>
          <p:nvPr/>
        </p:nvSpPr>
        <p:spPr>
          <a:xfrm>
            <a:off x="2639616" y="2848868"/>
            <a:ext cx="8893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Существующие аналоги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Конкурентные преимущества продукта</a:t>
            </a:r>
          </a:p>
          <a:p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id="{161C51C5-6A0E-BE57-53AF-682999E7FDBC}"/>
              </a:ext>
            </a:extLst>
          </p:cNvPr>
          <p:cNvGrpSpPr/>
          <p:nvPr/>
        </p:nvGrpSpPr>
        <p:grpSpPr>
          <a:xfrm>
            <a:off x="263352" y="1038998"/>
            <a:ext cx="5719419" cy="1080000"/>
            <a:chOff x="5463637" y="1297630"/>
            <a:chExt cx="5719419" cy="1080000"/>
          </a:xfrm>
        </p:grpSpPr>
        <p:pic>
          <p:nvPicPr>
            <p:cNvPr id="139" name="Рисунок 138">
              <a:extLst>
                <a:ext uri="{FF2B5EF4-FFF2-40B4-BE49-F238E27FC236}">
                  <a16:creationId xmlns:a16="http://schemas.microsoft.com/office/drawing/2014/main" id="{32AD4E87-0899-FC10-3DFC-6A73C888BC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7236491" y="1297630"/>
              <a:ext cx="1656184" cy="1080000"/>
            </a:xfrm>
            <a:prstGeom prst="rect">
              <a:avLst/>
            </a:prstGeom>
          </p:spPr>
        </p:pic>
        <p:pic>
          <p:nvPicPr>
            <p:cNvPr id="141" name="Рисунок 140">
              <a:extLst>
                <a:ext uri="{FF2B5EF4-FFF2-40B4-BE49-F238E27FC236}">
                  <a16:creationId xmlns:a16="http://schemas.microsoft.com/office/drawing/2014/main" id="{7887502F-35EA-DD59-E40A-90C2B6AC81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8857962" y="1297630"/>
              <a:ext cx="1656184" cy="1080000"/>
            </a:xfrm>
            <a:prstGeom prst="rect">
              <a:avLst/>
            </a:prstGeom>
          </p:spPr>
        </p:pic>
        <p:pic>
          <p:nvPicPr>
            <p:cNvPr id="136" name="Рисунок 135">
              <a:extLst>
                <a:ext uri="{FF2B5EF4-FFF2-40B4-BE49-F238E27FC236}">
                  <a16:creationId xmlns:a16="http://schemas.microsoft.com/office/drawing/2014/main" id="{0956F461-82E6-6774-BD0E-A4EDAF79AD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573"/>
            <a:stretch/>
          </p:blipFill>
          <p:spPr>
            <a:xfrm>
              <a:off x="5463637" y="1297630"/>
              <a:ext cx="776379" cy="108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7" name="Рисунок 136">
              <a:extLst>
                <a:ext uri="{FF2B5EF4-FFF2-40B4-BE49-F238E27FC236}">
                  <a16:creationId xmlns:a16="http://schemas.microsoft.com/office/drawing/2014/main" id="{FAFDFA62-31A9-26B6-4829-D1C7EC0BE2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93"/>
            <a:stretch/>
          </p:blipFill>
          <p:spPr>
            <a:xfrm>
              <a:off x="10514146" y="1297630"/>
              <a:ext cx="668910" cy="1080000"/>
            </a:xfrm>
            <a:prstGeom prst="rect">
              <a:avLst/>
            </a:prstGeom>
          </p:spPr>
        </p:pic>
        <p:pic>
          <p:nvPicPr>
            <p:cNvPr id="138" name="Рисунок 137">
              <a:extLst>
                <a:ext uri="{FF2B5EF4-FFF2-40B4-BE49-F238E27FC236}">
                  <a16:creationId xmlns:a16="http://schemas.microsoft.com/office/drawing/2014/main" id="{A9A83942-2923-7995-53A3-2353439C4E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6240016" y="1297630"/>
              <a:ext cx="1656184" cy="1080000"/>
            </a:xfrm>
            <a:prstGeom prst="rect">
              <a:avLst/>
            </a:prstGeom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CB9EB123-6DC5-447C-F275-CBE08EF481E2}"/>
                </a:ext>
              </a:extLst>
            </p:cNvPr>
            <p:cNvSpPr txBox="1"/>
            <p:nvPr/>
          </p:nvSpPr>
          <p:spPr>
            <a:xfrm>
              <a:off x="7236491" y="1382024"/>
              <a:ext cx="362504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Что </a:t>
              </a:r>
              <a:r>
                <a:rPr lang="ru-RU" sz="28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должно</a:t>
              </a:r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быть</a:t>
              </a:r>
              <a:endParaRPr lang="en-US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на слайде?</a:t>
              </a:r>
              <a:endParaRPr lang="ru-RU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bg object 46">
            <a:extLst>
              <a:ext uri="{FF2B5EF4-FFF2-40B4-BE49-F238E27FC236}">
                <a16:creationId xmlns:a16="http://schemas.microsoft.com/office/drawing/2014/main" id="{89F4EBA9-BD9C-D937-5AB9-23AAB6B2A8FD}"/>
              </a:ext>
            </a:extLst>
          </p:cNvPr>
          <p:cNvSpPr/>
          <p:nvPr/>
        </p:nvSpPr>
        <p:spPr>
          <a:xfrm>
            <a:off x="0" y="1"/>
            <a:ext cx="12192000" cy="825052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E79E5BB-CA6D-B41C-467C-83183452D162}"/>
              </a:ext>
            </a:extLst>
          </p:cNvPr>
          <p:cNvSpPr txBox="1"/>
          <p:nvPr/>
        </p:nvSpPr>
        <p:spPr bwMode="auto">
          <a:xfrm>
            <a:off x="426728" y="260900"/>
            <a:ext cx="85495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3" b="1">
                <a:solidFill>
                  <a:srgbClr val="3B74AF"/>
                </a:solidFill>
                <a:latin typeface="DIN Pro Bold" panose="020B0604020202020204" charset="0"/>
                <a:ea typeface="Tahoma"/>
                <a:cs typeface="DIN Pro Bold" panose="020B0604020202020204" charset="0"/>
              </a:defRPr>
            </a:lvl1pPr>
          </a:lstStyle>
          <a:p>
            <a:r>
              <a:rPr lang="ru-RU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АНАЛОГИ И КОНКУРЕНТЫ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9D93CA-558C-A957-EDE8-F5C31F5CA1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394" y="-100876"/>
            <a:ext cx="995606" cy="9956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2936CF3-CA7B-7589-F463-3AEB95F553C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691" y="1145002"/>
            <a:ext cx="867991" cy="867991"/>
          </a:xfrm>
          <a:prstGeom prst="rect">
            <a:avLst/>
          </a:prstGeom>
        </p:spPr>
      </p:pic>
      <p:pic>
        <p:nvPicPr>
          <p:cNvPr id="10" name="Изображение 5" descr="еканрп">
            <a:extLst>
              <a:ext uri="{FF2B5EF4-FFF2-40B4-BE49-F238E27FC236}">
                <a16:creationId xmlns:a16="http://schemas.microsoft.com/office/drawing/2014/main" id="{E3D11A82-3020-ACD8-4F2D-79A04D0F33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5428" y="83912"/>
            <a:ext cx="601757" cy="60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838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0D0202-96A7-225E-DE07-505B1C247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E5BE0-B683-A61B-CFFF-B8919B4B7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2" y="116632"/>
            <a:ext cx="4499991" cy="778098"/>
          </a:xfrm>
        </p:spPr>
        <p:txBody>
          <a:bodyPr>
            <a:noAutofit/>
          </a:bodyPr>
          <a:lstStyle/>
          <a:p>
            <a:br>
              <a:rPr lang="ru-RU" sz="2400" dirty="0">
                <a:solidFill>
                  <a:srgbClr val="8F00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400" dirty="0">
              <a:solidFill>
                <a:srgbClr val="8F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C9AA6426-3CE7-9D17-D679-D560E8B78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F568C9-4A46-43B8-AEB4-C2630076730F}" type="slidenum">
              <a:rPr lang="ru-RU" sz="1400" smtClean="0">
                <a:solidFill>
                  <a:srgbClr val="1342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ru-RU" sz="1400" dirty="0">
              <a:solidFill>
                <a:srgbClr val="1342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C35F56FC-ACCD-032A-01F6-FD651C7DB33B}"/>
              </a:ext>
            </a:extLst>
          </p:cNvPr>
          <p:cNvSpPr txBox="1"/>
          <p:nvPr/>
        </p:nvSpPr>
        <p:spPr>
          <a:xfrm>
            <a:off x="2207568" y="2848868"/>
            <a:ext cx="93252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Планы по формированию команды проекта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Ресурсы проекта: имеющиеся</a:t>
            </a:r>
            <a:r>
              <a:rPr lang="en-US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планируемые к привлечению 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Планируемый способ получения дохода (при наличии)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Затраты на реализацию проекта</a:t>
            </a:r>
          </a:p>
          <a:p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5" name="Группа 144">
            <a:extLst>
              <a:ext uri="{FF2B5EF4-FFF2-40B4-BE49-F238E27FC236}">
                <a16:creationId xmlns:a16="http://schemas.microsoft.com/office/drawing/2014/main" id="{B6E844D2-74D3-50A1-9286-7FA26F5CD010}"/>
              </a:ext>
            </a:extLst>
          </p:cNvPr>
          <p:cNvGrpSpPr/>
          <p:nvPr/>
        </p:nvGrpSpPr>
        <p:grpSpPr>
          <a:xfrm>
            <a:off x="263352" y="1038998"/>
            <a:ext cx="5719419" cy="1080000"/>
            <a:chOff x="5463637" y="1297630"/>
            <a:chExt cx="5719419" cy="1080000"/>
          </a:xfrm>
        </p:grpSpPr>
        <p:pic>
          <p:nvPicPr>
            <p:cNvPr id="139" name="Рисунок 138">
              <a:extLst>
                <a:ext uri="{FF2B5EF4-FFF2-40B4-BE49-F238E27FC236}">
                  <a16:creationId xmlns:a16="http://schemas.microsoft.com/office/drawing/2014/main" id="{EA8BCFB3-329F-DC77-1C10-F7D331CBF5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7236491" y="1297630"/>
              <a:ext cx="1656184" cy="1080000"/>
            </a:xfrm>
            <a:prstGeom prst="rect">
              <a:avLst/>
            </a:prstGeom>
          </p:spPr>
        </p:pic>
        <p:pic>
          <p:nvPicPr>
            <p:cNvPr id="141" name="Рисунок 140">
              <a:extLst>
                <a:ext uri="{FF2B5EF4-FFF2-40B4-BE49-F238E27FC236}">
                  <a16:creationId xmlns:a16="http://schemas.microsoft.com/office/drawing/2014/main" id="{D7E0CA37-D2EA-B174-7524-1C118B798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8857962" y="1297630"/>
              <a:ext cx="1656184" cy="1080000"/>
            </a:xfrm>
            <a:prstGeom prst="rect">
              <a:avLst/>
            </a:prstGeom>
          </p:spPr>
        </p:pic>
        <p:pic>
          <p:nvPicPr>
            <p:cNvPr id="136" name="Рисунок 135">
              <a:extLst>
                <a:ext uri="{FF2B5EF4-FFF2-40B4-BE49-F238E27FC236}">
                  <a16:creationId xmlns:a16="http://schemas.microsoft.com/office/drawing/2014/main" id="{21DCC1D1-CE6B-CB3C-8105-2ED6182DFC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573"/>
            <a:stretch/>
          </p:blipFill>
          <p:spPr>
            <a:xfrm>
              <a:off x="5463637" y="1297630"/>
              <a:ext cx="776379" cy="108000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37" name="Рисунок 136">
              <a:extLst>
                <a:ext uri="{FF2B5EF4-FFF2-40B4-BE49-F238E27FC236}">
                  <a16:creationId xmlns:a16="http://schemas.microsoft.com/office/drawing/2014/main" id="{575E7555-5344-B600-CDEC-CEF0D62042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093"/>
            <a:stretch/>
          </p:blipFill>
          <p:spPr>
            <a:xfrm>
              <a:off x="10514146" y="1297630"/>
              <a:ext cx="668910" cy="1080000"/>
            </a:xfrm>
            <a:prstGeom prst="rect">
              <a:avLst/>
            </a:prstGeom>
          </p:spPr>
        </p:pic>
        <p:pic>
          <p:nvPicPr>
            <p:cNvPr id="138" name="Рисунок 137">
              <a:extLst>
                <a:ext uri="{FF2B5EF4-FFF2-40B4-BE49-F238E27FC236}">
                  <a16:creationId xmlns:a16="http://schemas.microsoft.com/office/drawing/2014/main" id="{6EAF59F2-E858-590F-0B24-5B32B143E3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23" r="20537"/>
            <a:stretch/>
          </p:blipFill>
          <p:spPr>
            <a:xfrm>
              <a:off x="6240016" y="1297630"/>
              <a:ext cx="1656184" cy="1080000"/>
            </a:xfrm>
            <a:prstGeom prst="rect">
              <a:avLst/>
            </a:prstGeom>
          </p:spPr>
        </p:pic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82C2FB7-49ED-CE9E-D205-044A2E167D23}"/>
                </a:ext>
              </a:extLst>
            </p:cNvPr>
            <p:cNvSpPr txBox="1"/>
            <p:nvPr/>
          </p:nvSpPr>
          <p:spPr>
            <a:xfrm>
              <a:off x="7236491" y="1382024"/>
              <a:ext cx="362504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Что </a:t>
              </a:r>
              <a:r>
                <a:rPr lang="ru-RU" sz="2800" b="1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должно</a:t>
              </a:r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 быть</a:t>
              </a:r>
              <a:endParaRPr lang="en-US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ru-RU" sz="2800" dirty="0">
                  <a:solidFill>
                    <a:schemeClr val="accent3">
                      <a:lumMod val="50000"/>
                    </a:schemeClr>
                  </a:solidFill>
                  <a:latin typeface="Arial" panose="020B0604020202020204" pitchFamily="34" charset="0"/>
                  <a:ea typeface="Tahoma" panose="020B0604030504040204" pitchFamily="34" charset="0"/>
                  <a:cs typeface="Arial" panose="020B0604020202020204" pitchFamily="34" charset="0"/>
                </a:rPr>
                <a:t>на слайде?</a:t>
              </a:r>
              <a:endParaRPr lang="ru-RU" sz="2800" dirty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7" name="bg object 46">
            <a:extLst>
              <a:ext uri="{FF2B5EF4-FFF2-40B4-BE49-F238E27FC236}">
                <a16:creationId xmlns:a16="http://schemas.microsoft.com/office/drawing/2014/main" id="{E8754B35-567B-BA83-1A30-69C8151CFEFF}"/>
              </a:ext>
            </a:extLst>
          </p:cNvPr>
          <p:cNvSpPr/>
          <p:nvPr/>
        </p:nvSpPr>
        <p:spPr>
          <a:xfrm>
            <a:off x="0" y="1"/>
            <a:ext cx="12192000" cy="825052"/>
          </a:xfrm>
          <a:custGeom>
            <a:avLst/>
            <a:gdLst/>
            <a:ahLst/>
            <a:cxnLst/>
            <a:rect l="l" t="t" r="r" b="b"/>
            <a:pathLst>
              <a:path w="20104100" h="1341120">
                <a:moveTo>
                  <a:pt x="20104099" y="0"/>
                </a:moveTo>
                <a:lnTo>
                  <a:pt x="0" y="0"/>
                </a:lnTo>
                <a:lnTo>
                  <a:pt x="0" y="1340608"/>
                </a:lnTo>
                <a:lnTo>
                  <a:pt x="20104099" y="1340608"/>
                </a:lnTo>
                <a:lnTo>
                  <a:pt x="20104099" y="0"/>
                </a:lnTo>
                <a:close/>
              </a:path>
            </a:pathLst>
          </a:custGeom>
          <a:solidFill>
            <a:srgbClr val="92D050"/>
          </a:solid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9B7A20A-229A-005A-4D25-877A778D55B4}"/>
              </a:ext>
            </a:extLst>
          </p:cNvPr>
          <p:cNvSpPr txBox="1"/>
          <p:nvPr/>
        </p:nvSpPr>
        <p:spPr bwMode="auto">
          <a:xfrm>
            <a:off x="426728" y="260900"/>
            <a:ext cx="85495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133" b="1">
                <a:solidFill>
                  <a:srgbClr val="3B74AF"/>
                </a:solidFill>
                <a:latin typeface="DIN Pro Bold" panose="020B0604020202020204" charset="0"/>
                <a:ea typeface="Tahoma"/>
                <a:cs typeface="DIN Pro Bold" panose="020B0604020202020204" charset="0"/>
              </a:defRPr>
            </a:lvl1pPr>
          </a:lstStyle>
          <a:p>
            <a:r>
              <a:rPr lang="ru-RU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ПЛАН РЕАЛИЗАЦИИ ПРОЕКТА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B165C2-0163-768B-3FFA-FB17688FB2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6394" y="-100876"/>
            <a:ext cx="995606" cy="9956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6117AB-2DD3-807B-B678-C55B83111E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6691" y="1145002"/>
            <a:ext cx="867991" cy="867991"/>
          </a:xfrm>
          <a:prstGeom prst="rect">
            <a:avLst/>
          </a:prstGeom>
        </p:spPr>
      </p:pic>
      <p:pic>
        <p:nvPicPr>
          <p:cNvPr id="10" name="Изображение 5" descr="еканрп">
            <a:extLst>
              <a:ext uri="{FF2B5EF4-FFF2-40B4-BE49-F238E27FC236}">
                <a16:creationId xmlns:a16="http://schemas.microsoft.com/office/drawing/2014/main" id="{DD0D226D-70E4-19DF-10CF-42BC04814F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65428" y="83912"/>
            <a:ext cx="601757" cy="608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024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9964</TotalTime>
  <Words>147</Words>
  <Application>Microsoft Office PowerPoint</Application>
  <PresentationFormat>Широкоэкранный</PresentationFormat>
  <Paragraphs>55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Презентация PowerPoint</vt:lpstr>
      <vt:lpstr> </vt:lpstr>
      <vt:lpstr> </vt:lpstr>
      <vt:lpstr> </vt:lpstr>
      <vt:lpstr> </vt:lpstr>
      <vt:lpstr> </vt:lpstr>
    </vt:vector>
  </TitlesOfParts>
  <Company>FASIE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Студенческий  Стартап</dc:title>
  <dc:creator>Позднякова Елена Николаевна</dc:creator>
  <cp:lastModifiedBy>Тимошенко Екатерина Владимировна</cp:lastModifiedBy>
  <cp:revision>143</cp:revision>
  <cp:lastPrinted>2025-07-04T14:56:25Z</cp:lastPrinted>
  <dcterms:created xsi:type="dcterms:W3CDTF">2023-02-08T09:03:57Z</dcterms:created>
  <dcterms:modified xsi:type="dcterms:W3CDTF">2026-09-30T11:56:43Z</dcterms:modified>
</cp:coreProperties>
</file>